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9.png" ContentType="image/png"/>
  <Override PartName="/ppt/media/image1.png" ContentType="image/png"/>
  <Override PartName="/ppt/media/image3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media/image4.png" ContentType="image/png"/>
  <Override PartName="/ppt/media/image5.png" ContentType="image/png"/>
  <Override PartName="/ppt/media/image10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8100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1620000" y="3085560"/>
            <a:ext cx="8100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162000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77044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58520" y="136800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7097400" y="136800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1620000" y="308556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58520" y="308556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7097400" y="308556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1620000" y="1368000"/>
            <a:ext cx="8100000" cy="328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810000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1620000" y="216000"/>
            <a:ext cx="8100000" cy="434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162000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77044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1620000" y="3085560"/>
            <a:ext cx="8100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0" y="0"/>
            <a:ext cx="10085760" cy="567000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Для правки текста заглавия щёлкните мышью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810000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Для правки структуры щёлкните мышью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Второй уровень структуры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Третий уровень структуры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lvl="3" marL="1728000" indent="-216000">
              <a:spcAft>
                <a:spcPts val="422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Четвёртый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4" marL="2160000" indent="-216000">
              <a:spcAft>
                <a:spcPts val="21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Пятый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5" marL="2592000" indent="-216000">
              <a:spcAft>
                <a:spcPts val="21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Шестой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6" marL="3024000" indent="-216000">
              <a:spcAft>
                <a:spcPts val="21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Седьмой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/>
          </p:nvPr>
        </p:nvSpPr>
        <p:spPr>
          <a:xfrm>
            <a:off x="1584000" y="516492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ru-RU" sz="1400" spc="-1" strike="noStrike">
                <a:latin typeface="Arial"/>
              </a:rPr>
              <a:t>&lt;дата/время&gt;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ftr"/>
          </p:nvPr>
        </p:nvSpPr>
        <p:spPr>
          <a:xfrm>
            <a:off x="3987000" y="516492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ru-RU" sz="1400" spc="-1" strike="noStrike">
                <a:latin typeface="Arial"/>
              </a:rPr>
              <a:t>&lt;нижний колонтитул&gt;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sldNum"/>
          </p:nvPr>
        </p:nvSpPr>
        <p:spPr>
          <a:xfrm>
            <a:off x="7227000" y="516492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C8281B8E-2B5C-4B31-A360-C33B25FD1C95}" type="slidenum">
              <a:rPr b="0" lang="ru-RU" sz="1400" spc="-1" strike="noStrike">
                <a:latin typeface="Arial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Занятие 7: Оценка экспрессии генов в отдельных клетках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3" name=""/>
          <p:cNvSpPr txBox="1"/>
          <p:nvPr/>
        </p:nvSpPr>
        <p:spPr>
          <a:xfrm>
            <a:off x="1620000" y="1368000"/>
            <a:ext cx="8100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Проблема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Способы решения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Деконволюция экспрессии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Проблемы деконволюции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"/>
          <p:cNvSpPr txBox="1"/>
          <p:nvPr/>
        </p:nvSpPr>
        <p:spPr>
          <a:xfrm>
            <a:off x="100800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Что делать? Деконволюция экспрессии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69" name=""/>
          <p:cNvSpPr txBox="1"/>
          <p:nvPr/>
        </p:nvSpPr>
        <p:spPr>
          <a:xfrm>
            <a:off x="1620000" y="1008000"/>
            <a:ext cx="8028000" cy="410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Задача — по суммарным данным об экспрессии выяснить число типов клеток, их пропорции в образце и найти тип-специфичные гены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Варианты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Есть гены-маркеры — только в одном типе и экспрессия известна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Выясняем пропорцию по маркерам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Есть данные по пропорциям каждого типа клеток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Нет вообще никаких априорных данных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"/>
          <p:cNvSpPr txBox="1"/>
          <p:nvPr/>
        </p:nvSpPr>
        <p:spPr>
          <a:xfrm>
            <a:off x="100800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Что делать? Деконволюция неизвестного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71" name="" descr=""/>
          <p:cNvPicPr/>
          <p:nvPr/>
        </p:nvPicPr>
        <p:blipFill>
          <a:blip r:embed="rId1"/>
          <a:srcRect l="0" t="0" r="7537" b="0"/>
          <a:stretch/>
        </p:blipFill>
        <p:spPr>
          <a:xfrm>
            <a:off x="4392000" y="792000"/>
            <a:ext cx="5687640" cy="3618360"/>
          </a:xfrm>
          <a:prstGeom prst="rect">
            <a:avLst/>
          </a:prstGeom>
          <a:ln w="0">
            <a:noFill/>
          </a:ln>
        </p:spPr>
      </p:pic>
      <p:sp>
        <p:nvSpPr>
          <p:cNvPr id="72" name=""/>
          <p:cNvSpPr txBox="1"/>
          <p:nvPr/>
        </p:nvSpPr>
        <p:spPr>
          <a:xfrm>
            <a:off x="1620000" y="1008000"/>
            <a:ext cx="2700000" cy="410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97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Ничего неизвестно, наблюдаем только суммарные данные.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Вводим новое предположение — взаимная линейность тип-специфичных генов T1 = k*T2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"/>
          <p:cNvSpPr txBox="1"/>
          <p:nvPr/>
        </p:nvSpPr>
        <p:spPr>
          <a:xfrm>
            <a:off x="100800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Что делать? Деконволюция неизвестного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74" name=""/>
          <p:cNvSpPr txBox="1"/>
          <p:nvPr/>
        </p:nvSpPr>
        <p:spPr>
          <a:xfrm>
            <a:off x="1620000" y="3672000"/>
            <a:ext cx="7668000" cy="172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Знать пропорции не нужно, просто находим пары «коллинеарных» генов, например Tat и Proc — гены, специфичные для клеток печени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75" name="" descr=""/>
          <p:cNvPicPr/>
          <p:nvPr/>
        </p:nvPicPr>
        <p:blipFill>
          <a:blip r:embed="rId1"/>
          <a:srcRect l="0" t="0" r="0" b="102172"/>
          <a:stretch/>
        </p:blipFill>
        <p:spPr>
          <a:xfrm>
            <a:off x="1618560" y="720000"/>
            <a:ext cx="8461440" cy="2808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"/>
          <p:cNvSpPr txBox="1"/>
          <p:nvPr/>
        </p:nvSpPr>
        <p:spPr>
          <a:xfrm>
            <a:off x="100800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Что делать? Деконволюция неизвестного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77" name=""/>
          <p:cNvSpPr txBox="1"/>
          <p:nvPr/>
        </p:nvSpPr>
        <p:spPr>
          <a:xfrm>
            <a:off x="1620000" y="3672000"/>
            <a:ext cx="7668000" cy="172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Кластера коллинеарных генов строго специфичны для типа ткани, затем их можно использовать для оценки пропорции и количества типов клеток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78" name="" descr=""/>
          <p:cNvPicPr/>
          <p:nvPr/>
        </p:nvPicPr>
        <p:blipFill>
          <a:blip r:embed="rId1"/>
          <a:srcRect l="0" t="47814" r="0" b="58369"/>
          <a:stretch/>
        </p:blipFill>
        <p:spPr>
          <a:xfrm>
            <a:off x="1520280" y="720000"/>
            <a:ext cx="8525520" cy="2592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"/>
          <p:cNvSpPr txBox="1"/>
          <p:nvPr/>
        </p:nvSpPr>
        <p:spPr>
          <a:xfrm>
            <a:off x="100800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Что делать? Деконволюция неизвестного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80" name=""/>
          <p:cNvSpPr txBox="1"/>
          <p:nvPr/>
        </p:nvSpPr>
        <p:spPr>
          <a:xfrm>
            <a:off x="1620000" y="4176000"/>
            <a:ext cx="7668000" cy="122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61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DSA (Digital Signal Algorithm) подали на вход кластера генов и данные экспрессии. Сравнение с реальными данными показало, что оценка пропорций и транскрипционный профиль после деконволюции прошла успешно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81" name="" descr=""/>
          <p:cNvPicPr/>
          <p:nvPr/>
        </p:nvPicPr>
        <p:blipFill>
          <a:blip r:embed="rId1"/>
          <a:srcRect l="0" t="93525" r="0" b="0"/>
          <a:stretch/>
        </p:blipFill>
        <p:spPr>
          <a:xfrm>
            <a:off x="1852200" y="673920"/>
            <a:ext cx="8201520" cy="3214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"/>
          <p:cNvSpPr txBox="1"/>
          <p:nvPr/>
        </p:nvSpPr>
        <p:spPr>
          <a:xfrm>
            <a:off x="100800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Что делать? Деконволюция неизвестного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83" name=""/>
          <p:cNvSpPr txBox="1"/>
          <p:nvPr/>
        </p:nvSpPr>
        <p:spPr>
          <a:xfrm>
            <a:off x="1620000" y="4176000"/>
            <a:ext cx="7668000" cy="122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61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Если мы имеем 10000 генов, то придется проверить 10</a:t>
            </a:r>
            <a:r>
              <a:rPr b="0" lang="ru-RU" sz="2400" spc="-1" strike="noStrike" baseline="33000">
                <a:solidFill>
                  <a:srgbClr val="050505"/>
                </a:solidFill>
                <a:latin typeface="Times New Roman"/>
              </a:rPr>
              <a:t>8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пар для получения коэффициента пропорциональности. Вместо этого можно сразу нормализовать данные так, чтобы для коллинеарных генов коэффициент стал равен 1.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rcRect l="0" t="0" r="0" b="102173"/>
          <a:stretch/>
        </p:blipFill>
        <p:spPr>
          <a:xfrm>
            <a:off x="2011320" y="712440"/>
            <a:ext cx="7564680" cy="3319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"/>
          <p:cNvSpPr txBox="1"/>
          <p:nvPr/>
        </p:nvSpPr>
        <p:spPr>
          <a:xfrm>
            <a:off x="100800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Что делать? Деконволюция неизвестного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86" name=""/>
          <p:cNvSpPr txBox="1"/>
          <p:nvPr/>
        </p:nvSpPr>
        <p:spPr>
          <a:xfrm>
            <a:off x="1512000" y="936000"/>
            <a:ext cx="4680000" cy="417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Нормализованная матрица экспрессии должна иметь ранг, равный количеству типов клеток. В данном случае ранг можно вычислить с помощью сингулярного разложения, тогда кумулятивная дисперсия сингулярных значений покажет какой ранг покрывает большую часть вариабильности матрицы.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6128640" y="792000"/>
            <a:ext cx="3951360" cy="3816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"/>
          <p:cNvSpPr txBox="1"/>
          <p:nvPr/>
        </p:nvSpPr>
        <p:spPr>
          <a:xfrm>
            <a:off x="100800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Что делать? Деконволюция неизвестного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89" name=""/>
          <p:cNvSpPr txBox="1"/>
          <p:nvPr/>
        </p:nvSpPr>
        <p:spPr>
          <a:xfrm>
            <a:off x="1620000" y="4176000"/>
            <a:ext cx="7668000" cy="122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Матрицы экспрессии и пропорции имеют общее измерение — число образцов, что дает возможность представить их в едином пространстве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rcRect l="0" t="0" r="0" b="67889"/>
          <a:stretch/>
        </p:blipFill>
        <p:spPr>
          <a:xfrm>
            <a:off x="1872000" y="792000"/>
            <a:ext cx="7080840" cy="3103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"/>
          <p:cNvSpPr txBox="1"/>
          <p:nvPr/>
        </p:nvSpPr>
        <p:spPr>
          <a:xfrm>
            <a:off x="100800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Что делать? Деконволюция неизвестного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2" name=""/>
          <p:cNvSpPr txBox="1"/>
          <p:nvPr/>
        </p:nvSpPr>
        <p:spPr>
          <a:xfrm>
            <a:off x="1620000" y="4176000"/>
            <a:ext cx="7668000" cy="122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 итоге каждый вектор гена будет представлен точкой, все множество которых лежит в симплексе K-1 измерений, где K = число типов клеток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rcRect l="0" t="82096" r="0" b="0"/>
          <a:stretch/>
        </p:blipFill>
        <p:spPr>
          <a:xfrm>
            <a:off x="1656000" y="720000"/>
            <a:ext cx="8344440" cy="302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"/>
          <p:cNvSpPr txBox="1"/>
          <p:nvPr/>
        </p:nvSpPr>
        <p:spPr>
          <a:xfrm>
            <a:off x="100800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Проблемы деконволюции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5" name=""/>
          <p:cNvSpPr txBox="1"/>
          <p:nvPr/>
        </p:nvSpPr>
        <p:spPr>
          <a:xfrm>
            <a:off x="1620000" y="936000"/>
            <a:ext cx="7668000" cy="446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Получаем только тип-специфичные гены и значения их экспрессии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Желательно значительное количество образцов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Неадекватность оценки когда какой-либо тип клеток представлен в одном образце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Неадекватность оценки при малой доле какого-либо типа в образцах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Неадекватность оценки при анализе «переходных» образцов — например образцы с разной стадии развития рака.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"/>
          <p:cNvSpPr txBox="1"/>
          <p:nvPr/>
        </p:nvSpPr>
        <p:spPr>
          <a:xfrm>
            <a:off x="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Проблема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5" name=""/>
          <p:cNvSpPr txBox="1"/>
          <p:nvPr/>
        </p:nvSpPr>
        <p:spPr>
          <a:xfrm>
            <a:off x="1620000" y="1008000"/>
            <a:ext cx="7956000" cy="410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82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Существует большое количество процессов, протекание которых зависит от небольшого количества клеток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Онкогенез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Регенерация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Развитие органов и тканей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Экспрессия генов в таких клетках является целью исследований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Из-за малого количества клеток, экспрессия генов в них будет занимать малую долю данных по ткани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Если ген экспрессируется и в этих клетках, и в окружающей ткани, то уровень экспрессии будет оценен суммарно для образца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"/>
          <p:cNvSpPr txBox="1"/>
          <p:nvPr/>
        </p:nvSpPr>
        <p:spPr>
          <a:xfrm>
            <a:off x="64800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И снова чуть про секвенирование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7" name=""/>
          <p:cNvSpPr txBox="1"/>
          <p:nvPr/>
        </p:nvSpPr>
        <p:spPr>
          <a:xfrm>
            <a:off x="1620000" y="936000"/>
            <a:ext cx="4500000" cy="43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80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UMI — unique molecular identifier. Всегда используйте, когда работа с поиском полиморфизмов или rna-seq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Баркоды — всегда смотрите какие в мане советуют использовать для вашего числа образцов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Проверяйте библиотеку всегда, когда возможно (agilent, концентрация, молярность с помощью qPCR), качество зависит даже от исходного кол-ва ДНК/РНК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rcRect l="9839" t="2319" r="10467" b="99632"/>
          <a:stretch/>
        </p:blipFill>
        <p:spPr>
          <a:xfrm>
            <a:off x="6161760" y="720000"/>
            <a:ext cx="3887640" cy="1944000"/>
          </a:xfrm>
          <a:prstGeom prst="rect">
            <a:avLst/>
          </a:prstGeom>
          <a:ln w="0">
            <a:noFill/>
          </a:ln>
        </p:spPr>
      </p:pic>
      <p:sp>
        <p:nvSpPr>
          <p:cNvPr id="99" name=""/>
          <p:cNvSpPr txBox="1"/>
          <p:nvPr/>
        </p:nvSpPr>
        <p:spPr>
          <a:xfrm>
            <a:off x="6264000" y="2952000"/>
            <a:ext cx="3744000" cy="201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46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Чем длинне, тем лучше — неправда. Для большинства приложений подходит длина рида 30-75.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Гибрид всегда лучше для сборки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Парные риды всегда лучше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"/>
          <p:cNvSpPr txBox="1"/>
          <p:nvPr/>
        </p:nvSpPr>
        <p:spPr>
          <a:xfrm>
            <a:off x="36000" y="0"/>
            <a:ext cx="5076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Batch effect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01" name=""/>
          <p:cNvSpPr txBox="1"/>
          <p:nvPr/>
        </p:nvSpPr>
        <p:spPr>
          <a:xfrm>
            <a:off x="1620000" y="2878200"/>
            <a:ext cx="7668000" cy="252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93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Эффект проявления любых небиологических факторов на данные.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Обычно выглядит как кластеризация образцов не по состоянию, а по реплике, клетке. Иногда как выброс.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Два пути — коррекция, либо элиминация реплики из анализа. Первый опаснее, так как можно удалить подлинную вариацию.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4153680" y="0"/>
            <a:ext cx="5926320" cy="2878200"/>
          </a:xfrm>
          <a:prstGeom prst="rect">
            <a:avLst/>
          </a:prstGeom>
          <a:ln w="0">
            <a:noFill/>
          </a:ln>
        </p:spPr>
      </p:pic>
      <p:pic>
        <p:nvPicPr>
          <p:cNvPr id="103" name="" descr=""/>
          <p:cNvPicPr/>
          <p:nvPr/>
        </p:nvPicPr>
        <p:blipFill>
          <a:blip r:embed="rId2"/>
          <a:srcRect l="12873" t="38463" r="65410" b="45020"/>
          <a:stretch/>
        </p:blipFill>
        <p:spPr>
          <a:xfrm>
            <a:off x="72000" y="720000"/>
            <a:ext cx="4209840" cy="180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"/>
          <p:cNvSpPr txBox="1"/>
          <p:nvPr/>
        </p:nvSpPr>
        <p:spPr>
          <a:xfrm>
            <a:off x="108000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Что делать?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7" name=""/>
          <p:cNvSpPr txBox="1"/>
          <p:nvPr/>
        </p:nvSpPr>
        <p:spPr>
          <a:xfrm>
            <a:off x="1620000" y="1008000"/>
            <a:ext cx="7956000" cy="410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57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Вырезать клетки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Сложно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Долго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Мало образца = мало РНК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Необходим специальный прибор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Делать колонии клеток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Долго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Сложно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Статус клеток может измениться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Нужны крайне стерильные условия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Баркодирование клеток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Дорого — прибор ~8-10 млн, 4 образца ~600 тыс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Деконволюция данных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Вероятно надо образцов больше, чем типов клеток в них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"/>
          <p:cNvSpPr txBox="1"/>
          <p:nvPr/>
        </p:nvSpPr>
        <p:spPr>
          <a:xfrm>
            <a:off x="100800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Что делать? Микродиссектор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9" name=""/>
          <p:cNvSpPr txBox="1"/>
          <p:nvPr/>
        </p:nvSpPr>
        <p:spPr>
          <a:xfrm>
            <a:off x="1620000" y="1008000"/>
            <a:ext cx="3708000" cy="410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34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Основная сложность — правильно подготовить образец ткани и вырезать необходимый участок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Работать имеет смысл только с фиксатом, иначе РНК протухнет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Придется оптимизировать протокол фиксации, чтобы исключить разложение РНК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Вероятны некоторые повреждения РНК в процессе фиксации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РНК скорее всего будет очень мало — придется амплифицировать, что приведет к дополнительным сдвигам в экспрессии и нуклеотидным заменам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5317920" y="748440"/>
            <a:ext cx="4762080" cy="3571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"/>
          <p:cNvSpPr txBox="1"/>
          <p:nvPr/>
        </p:nvSpPr>
        <p:spPr>
          <a:xfrm>
            <a:off x="100800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Что делать? Культивирование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52" name=""/>
          <p:cNvSpPr txBox="1"/>
          <p:nvPr/>
        </p:nvSpPr>
        <p:spPr>
          <a:xfrm>
            <a:off x="1620000" y="1008000"/>
            <a:ext cx="3708000" cy="410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75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Основная сложность — отобрать только необходимые клетки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Чистые условия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Оптимизация состава культуральных сред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Оптимизация протокола культивирования — бактерии, вирусы могут убить клетки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Почти наверняка произойдет изменение статуса клеток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6363360" y="792000"/>
            <a:ext cx="3428640" cy="2285640"/>
          </a:xfrm>
          <a:prstGeom prst="rect">
            <a:avLst/>
          </a:prstGeom>
          <a:ln w="0">
            <a:noFill/>
          </a:ln>
        </p:spPr>
      </p:pic>
      <p:pic>
        <p:nvPicPr>
          <p:cNvPr id="54" name="" descr=""/>
          <p:cNvPicPr/>
          <p:nvPr/>
        </p:nvPicPr>
        <p:blipFill>
          <a:blip r:embed="rId2"/>
          <a:stretch/>
        </p:blipFill>
        <p:spPr>
          <a:xfrm>
            <a:off x="6264000" y="3071880"/>
            <a:ext cx="3816000" cy="2544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"/>
          <p:cNvSpPr txBox="1"/>
          <p:nvPr/>
        </p:nvSpPr>
        <p:spPr>
          <a:xfrm>
            <a:off x="100800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Что делать? Баркодирование клеток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56" name=""/>
          <p:cNvSpPr txBox="1"/>
          <p:nvPr/>
        </p:nvSpPr>
        <p:spPr>
          <a:xfrm>
            <a:off x="4942800" y="271116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182880" y="2736000"/>
            <a:ext cx="9753120" cy="2923920"/>
          </a:xfrm>
          <a:prstGeom prst="rect">
            <a:avLst/>
          </a:prstGeom>
          <a:ln w="0">
            <a:noFill/>
          </a:ln>
        </p:spPr>
      </p:pic>
      <p:pic>
        <p:nvPicPr>
          <p:cNvPr id="58" name="" descr=""/>
          <p:cNvPicPr/>
          <p:nvPr/>
        </p:nvPicPr>
        <p:blipFill>
          <a:blip r:embed="rId2"/>
          <a:stretch/>
        </p:blipFill>
        <p:spPr>
          <a:xfrm>
            <a:off x="3960000" y="760320"/>
            <a:ext cx="5949720" cy="2335680"/>
          </a:xfrm>
          <a:prstGeom prst="rect">
            <a:avLst/>
          </a:prstGeom>
          <a:ln w="0">
            <a:noFill/>
          </a:ln>
        </p:spPr>
      </p:pic>
      <p:pic>
        <p:nvPicPr>
          <p:cNvPr id="59" name="" descr=""/>
          <p:cNvPicPr/>
          <p:nvPr/>
        </p:nvPicPr>
        <p:blipFill>
          <a:blip r:embed="rId3"/>
          <a:stretch/>
        </p:blipFill>
        <p:spPr>
          <a:xfrm>
            <a:off x="360000" y="792000"/>
            <a:ext cx="3024000" cy="2367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"/>
          <p:cNvSpPr txBox="1"/>
          <p:nvPr/>
        </p:nvSpPr>
        <p:spPr>
          <a:xfrm>
            <a:off x="100800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Что делать? Баркодирование клеток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4942800" y="271116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1649880" y="864000"/>
            <a:ext cx="8422920" cy="3895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"/>
          <p:cNvSpPr txBox="1"/>
          <p:nvPr/>
        </p:nvSpPr>
        <p:spPr>
          <a:xfrm>
            <a:off x="100800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Что делать? Баркодирование клеток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2800" y="271116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pic>
        <p:nvPicPr>
          <p:cNvPr id="65" name="" descr=""/>
          <p:cNvPicPr/>
          <p:nvPr/>
        </p:nvPicPr>
        <p:blipFill>
          <a:blip r:embed="rId1"/>
          <a:stretch/>
        </p:blipFill>
        <p:spPr>
          <a:xfrm>
            <a:off x="1552680" y="1008000"/>
            <a:ext cx="8497080" cy="3968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"/>
          <p:cNvSpPr txBox="1"/>
          <p:nvPr/>
        </p:nvSpPr>
        <p:spPr>
          <a:xfrm>
            <a:off x="100800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Что делать? Деконволюция экспрессии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67" name=""/>
          <p:cNvSpPr txBox="1"/>
          <p:nvPr/>
        </p:nvSpPr>
        <p:spPr>
          <a:xfrm>
            <a:off x="1620000" y="1008000"/>
            <a:ext cx="8028000" cy="410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Предположим мы отсеквенировали образец ткани больного раком печени. Для простоты будем считать, что там есть два типа клеток — нормальные (гепатоциты - H) и раковые (Т). Мы провели все этапы анализа вплоть до оценки экспрессии. Получили суммарные значения.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Вдруг нам захотелось узнать какие гены есть только в раковых клетках. Что делать?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Справедливо предполагаем, что экспрессионный сигнал от каждого типа клеток линейно-аддитивен, то есть вклад в суммарную экспрессию пропорционален доли этого типа клеток.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7793</TotalTime>
  <Application>LibreOffice/7.1.5.2$Linux_X86_64 LibreOffice_project/10$Build-2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2020-02-26T04:04:55Z</dcterms:created>
  <dc:creator/>
  <dc:description/>
  <dc:language>ru-RU</dc:language>
  <cp:lastModifiedBy/>
  <dcterms:modified xsi:type="dcterms:W3CDTF">2021-04-24T01:13:28Z</dcterms:modified>
  <cp:revision>132</cp:revision>
  <dc:subject/>
  <dc:title>DNA</dc:title>
</cp:coreProperties>
</file>